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4B600E-791A-45F6-BD88-EF185345B30C}"/>
              </a:ext>
            </a:extLst>
          </p:cNvPr>
          <p:cNvSpPr/>
          <p:nvPr/>
        </p:nvSpPr>
        <p:spPr>
          <a:xfrm>
            <a:off x="2994991" y="643145"/>
            <a:ext cx="6493565" cy="56984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rPr>
              <a:t>Inter Penetrating Network Polymers (IPNs)</a:t>
            </a:r>
          </a:p>
        </p:txBody>
      </p:sp>
      <p:sp>
        <p:nvSpPr>
          <p:cNvPr id="5" name="Rectangle 4">
            <a:extLst>
              <a:ext uri="{FF2B5EF4-FFF2-40B4-BE49-F238E27FC236}">
                <a16:creationId xmlns:a16="http://schemas.microsoft.com/office/drawing/2014/main" id="{BC023872-D388-456E-98B0-E8AF72AC0ABE}"/>
              </a:ext>
            </a:extLst>
          </p:cNvPr>
          <p:cNvSpPr/>
          <p:nvPr/>
        </p:nvSpPr>
        <p:spPr>
          <a:xfrm>
            <a:off x="9806609" y="165237"/>
            <a:ext cx="2173357" cy="3304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chemeClr val="bg1"/>
                </a:solidFill>
                <a:latin typeface="Arial Black" panose="020B0A04020102020204" pitchFamily="34" charset="0"/>
              </a:rPr>
              <a:t>Widad</a:t>
            </a:r>
            <a:r>
              <a:rPr lang="en-US" sz="1400" b="1" dirty="0">
                <a:solidFill>
                  <a:schemeClr val="bg1"/>
                </a:solidFill>
                <a:latin typeface="Arial Black" panose="020B0A04020102020204" pitchFamily="34" charset="0"/>
              </a:rPr>
              <a:t> </a:t>
            </a:r>
            <a:r>
              <a:rPr lang="en-US" sz="1400" b="1" dirty="0" err="1">
                <a:solidFill>
                  <a:schemeClr val="bg1"/>
                </a:solidFill>
                <a:latin typeface="Arial Black" panose="020B0A04020102020204" pitchFamily="34" charset="0"/>
              </a:rPr>
              <a:t>salih</a:t>
            </a:r>
            <a:endParaRPr lang="en-US" sz="1400" b="1" dirty="0">
              <a:solidFill>
                <a:schemeClr val="bg1"/>
              </a:solidFill>
              <a:latin typeface="Arial Black" panose="020B0A04020102020204" pitchFamily="34" charset="0"/>
            </a:endParaRPr>
          </a:p>
        </p:txBody>
      </p:sp>
      <p:sp>
        <p:nvSpPr>
          <p:cNvPr id="6" name="Rectangle 5">
            <a:extLst>
              <a:ext uri="{FF2B5EF4-FFF2-40B4-BE49-F238E27FC236}">
                <a16:creationId xmlns:a16="http://schemas.microsoft.com/office/drawing/2014/main" id="{7B0FE123-9CB9-487E-A97F-AE7051B5364D}"/>
              </a:ext>
            </a:extLst>
          </p:cNvPr>
          <p:cNvSpPr/>
          <p:nvPr/>
        </p:nvSpPr>
        <p:spPr>
          <a:xfrm>
            <a:off x="9806609" y="643145"/>
            <a:ext cx="2173357" cy="3304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Black" panose="020B0A04020102020204" pitchFamily="34" charset="0"/>
              </a:rPr>
              <a:t>Lecture six</a:t>
            </a:r>
          </a:p>
        </p:txBody>
      </p:sp>
      <p:sp>
        <p:nvSpPr>
          <p:cNvPr id="7" name="Rectangle 6">
            <a:extLst>
              <a:ext uri="{FF2B5EF4-FFF2-40B4-BE49-F238E27FC236}">
                <a16:creationId xmlns:a16="http://schemas.microsoft.com/office/drawing/2014/main" id="{5392316F-8B3F-4199-A0D8-0F632CBDAD8C}"/>
              </a:ext>
            </a:extLst>
          </p:cNvPr>
          <p:cNvSpPr/>
          <p:nvPr/>
        </p:nvSpPr>
        <p:spPr>
          <a:xfrm>
            <a:off x="311426" y="2677978"/>
            <a:ext cx="11569148" cy="9057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An interpenetrating</a:t>
            </a:r>
            <a:endParaRPr lang="en-US" sz="1600" b="1" dirty="0">
              <a:solidFill>
                <a:schemeClr val="bg1"/>
              </a:solidFill>
              <a:latin typeface="Arial Black" panose="020B0A04020102020204" pitchFamily="34" charset="0"/>
            </a:endParaRPr>
          </a:p>
        </p:txBody>
      </p:sp>
      <p:sp>
        <p:nvSpPr>
          <p:cNvPr id="9" name="Rectangle 8">
            <a:extLst>
              <a:ext uri="{FF2B5EF4-FFF2-40B4-BE49-F238E27FC236}">
                <a16:creationId xmlns:a16="http://schemas.microsoft.com/office/drawing/2014/main" id="{2E9CE8DC-ACF9-4542-9112-BFC2DC47D067}"/>
              </a:ext>
            </a:extLst>
          </p:cNvPr>
          <p:cNvSpPr/>
          <p:nvPr/>
        </p:nvSpPr>
        <p:spPr>
          <a:xfrm>
            <a:off x="311426" y="2782669"/>
            <a:ext cx="11158330" cy="646331"/>
          </a:xfrm>
          <a:prstGeom prst="rect">
            <a:avLst/>
          </a:prstGeom>
        </p:spPr>
        <p:txBody>
          <a:bodyPr wrap="square">
            <a:spAutoFit/>
          </a:bodyPr>
          <a:lstStyle/>
          <a:p>
            <a:r>
              <a:rPr lang="en-US" b="1" dirty="0">
                <a:solidFill>
                  <a:schemeClr val="bg1"/>
                </a:solidFill>
                <a:latin typeface="MinionPro-Regular"/>
              </a:rPr>
              <a:t>An interpenetrating polymer network (IPN) is defined as a blend of two or more polymers in a network with at least</a:t>
            </a:r>
          </a:p>
          <a:p>
            <a:r>
              <a:rPr lang="en-US" b="1" dirty="0">
                <a:solidFill>
                  <a:schemeClr val="bg1"/>
                </a:solidFill>
                <a:latin typeface="MinionPro-Regular"/>
              </a:rPr>
              <a:t>one of the systems synthesized in the presence of another (</a:t>
            </a:r>
            <a:r>
              <a:rPr lang="en-US" sz="1600" b="1" dirty="0">
                <a:solidFill>
                  <a:schemeClr val="bg1"/>
                </a:solidFill>
              </a:rPr>
              <a:t>not covalently bonded to each others ).</a:t>
            </a:r>
            <a:r>
              <a:rPr lang="en-US" dirty="0"/>
              <a:t> each other</a:t>
            </a:r>
            <a:endParaRPr lang="en-US" b="1" dirty="0">
              <a:solidFill>
                <a:schemeClr val="bg1"/>
              </a:solidFill>
            </a:endParaRPr>
          </a:p>
        </p:txBody>
      </p:sp>
      <p:sp>
        <p:nvSpPr>
          <p:cNvPr id="10" name="Rectangle 9">
            <a:extLst>
              <a:ext uri="{FF2B5EF4-FFF2-40B4-BE49-F238E27FC236}">
                <a16:creationId xmlns:a16="http://schemas.microsoft.com/office/drawing/2014/main" id="{C5755544-74F6-4FE3-9A72-BDA2FCC95BFF}"/>
              </a:ext>
            </a:extLst>
          </p:cNvPr>
          <p:cNvSpPr/>
          <p:nvPr/>
        </p:nvSpPr>
        <p:spPr>
          <a:xfrm>
            <a:off x="337931" y="1134515"/>
            <a:ext cx="11569148" cy="138878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bg1"/>
                </a:solidFill>
              </a:rPr>
              <a:t>A Polymer mixtures or blends are widely used materials in modern industry. The chemical and physical combination methods and properties of multipolymers have of great practical and academic interesting.</a:t>
            </a:r>
          </a:p>
          <a:p>
            <a:endParaRPr lang="en-US" sz="1600" b="1" dirty="0">
              <a:solidFill>
                <a:schemeClr val="bg1"/>
              </a:solidFill>
            </a:endParaRPr>
          </a:p>
          <a:p>
            <a:endParaRPr lang="en-US" sz="1600" b="1" dirty="0">
              <a:solidFill>
                <a:schemeClr val="bg1"/>
              </a:solidFill>
            </a:endParaRPr>
          </a:p>
        </p:txBody>
      </p:sp>
      <p:sp>
        <p:nvSpPr>
          <p:cNvPr id="11" name="Rectangle 10">
            <a:extLst>
              <a:ext uri="{FF2B5EF4-FFF2-40B4-BE49-F238E27FC236}">
                <a16:creationId xmlns:a16="http://schemas.microsoft.com/office/drawing/2014/main" id="{2312F531-7AA3-4081-B5CC-606B334D0A42}"/>
              </a:ext>
            </a:extLst>
          </p:cNvPr>
          <p:cNvSpPr/>
          <p:nvPr/>
        </p:nvSpPr>
        <p:spPr>
          <a:xfrm>
            <a:off x="3074505" y="1828907"/>
            <a:ext cx="6096000" cy="923330"/>
          </a:xfrm>
          <a:prstGeom prst="rect">
            <a:avLst/>
          </a:prstGeom>
        </p:spPr>
        <p:txBody>
          <a:bodyPr>
            <a:spAutoFit/>
          </a:bodyPr>
          <a:lstStyle/>
          <a:p>
            <a:r>
              <a:rPr lang="en-US" b="1" u="sng" dirty="0">
                <a:solidFill>
                  <a:schemeClr val="bg1"/>
                </a:solidFill>
                <a:latin typeface="Cambria" panose="02040503050406030204" pitchFamily="18" charset="0"/>
              </a:rPr>
              <a:t>because they provide a convenient route for the modifications of properties to meet specific needs</a:t>
            </a:r>
          </a:p>
          <a:p>
            <a:endParaRPr lang="en-US" dirty="0">
              <a:latin typeface="Cambria" panose="02040503050406030204" pitchFamily="18" charset="0"/>
            </a:endParaRPr>
          </a:p>
        </p:txBody>
      </p:sp>
      <p:sp>
        <p:nvSpPr>
          <p:cNvPr id="14" name="Rectangle 13">
            <a:extLst>
              <a:ext uri="{FF2B5EF4-FFF2-40B4-BE49-F238E27FC236}">
                <a16:creationId xmlns:a16="http://schemas.microsoft.com/office/drawing/2014/main" id="{846F7BB7-EE3C-43E0-BE44-868D1625609C}"/>
              </a:ext>
            </a:extLst>
          </p:cNvPr>
          <p:cNvSpPr/>
          <p:nvPr/>
        </p:nvSpPr>
        <p:spPr>
          <a:xfrm>
            <a:off x="4343400" y="3987379"/>
            <a:ext cx="3505200" cy="74364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Times New Roman" panose="02020603050405020304" pitchFamily="18" charset="0"/>
              </a:rPr>
              <a:t>There are several ways to mix two</a:t>
            </a:r>
          </a:p>
          <a:p>
            <a:pPr algn="ctr"/>
            <a:r>
              <a:rPr lang="en-US" b="1" u="sng" dirty="0">
                <a:solidFill>
                  <a:schemeClr val="bg1"/>
                </a:solidFill>
                <a:latin typeface="Times New Roman" panose="02020603050405020304" pitchFamily="18" charset="0"/>
              </a:rPr>
              <a:t>kinds of polymer molecules</a:t>
            </a:r>
            <a:endParaRPr lang="en-US" sz="1600" b="1" u="sng"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145534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99E806-8E9C-40D8-A7EA-E0768BC6875A}"/>
              </a:ext>
            </a:extLst>
          </p:cNvPr>
          <p:cNvSpPr/>
          <p:nvPr/>
        </p:nvSpPr>
        <p:spPr>
          <a:xfrm>
            <a:off x="3710609" y="331304"/>
            <a:ext cx="5764695" cy="43732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rPr>
              <a:t>Properties of Composites</a:t>
            </a:r>
          </a:p>
        </p:txBody>
      </p:sp>
      <p:sp>
        <p:nvSpPr>
          <p:cNvPr id="5" name="Rectangle 4">
            <a:extLst>
              <a:ext uri="{FF2B5EF4-FFF2-40B4-BE49-F238E27FC236}">
                <a16:creationId xmlns:a16="http://schemas.microsoft.com/office/drawing/2014/main" id="{F5D5D709-F3F2-4002-94CA-3E122CF824B1}"/>
              </a:ext>
            </a:extLst>
          </p:cNvPr>
          <p:cNvSpPr/>
          <p:nvPr/>
        </p:nvSpPr>
        <p:spPr>
          <a:xfrm>
            <a:off x="331304" y="1086678"/>
            <a:ext cx="11555896" cy="4525618"/>
          </a:xfrm>
          <a:prstGeom prst="rect">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7" name="Picture 6">
            <a:extLst>
              <a:ext uri="{FF2B5EF4-FFF2-40B4-BE49-F238E27FC236}">
                <a16:creationId xmlns:a16="http://schemas.microsoft.com/office/drawing/2014/main" id="{F083DA96-87D0-4963-8956-5551CE697460}"/>
              </a:ext>
            </a:extLst>
          </p:cNvPr>
          <p:cNvPicPr>
            <a:picLocks noChangeAspect="1"/>
          </p:cNvPicPr>
          <p:nvPr/>
        </p:nvPicPr>
        <p:blipFill>
          <a:blip r:embed="rId2"/>
          <a:stretch>
            <a:fillRect/>
          </a:stretch>
        </p:blipFill>
        <p:spPr>
          <a:xfrm>
            <a:off x="848139" y="1245703"/>
            <a:ext cx="10774017" cy="3551583"/>
          </a:xfrm>
          <a:prstGeom prst="rect">
            <a:avLst/>
          </a:prstGeom>
        </p:spPr>
      </p:pic>
    </p:spTree>
    <p:extLst>
      <p:ext uri="{BB962C8B-B14F-4D97-AF65-F5344CB8AC3E}">
        <p14:creationId xmlns:p14="http://schemas.microsoft.com/office/powerpoint/2010/main" val="31291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7E4A85-812C-469E-A7F9-DBDB798CC1E1}"/>
              </a:ext>
            </a:extLst>
          </p:cNvPr>
          <p:cNvSpPr/>
          <p:nvPr/>
        </p:nvSpPr>
        <p:spPr>
          <a:xfrm>
            <a:off x="450574" y="715617"/>
            <a:ext cx="11145078" cy="4929809"/>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  Lightweight (potentially very high strength-to-weight ratio)</a:t>
            </a:r>
          </a:p>
          <a:p>
            <a:pPr algn="ctr"/>
            <a:r>
              <a:rPr lang="en-US" b="1" dirty="0">
                <a:solidFill>
                  <a:schemeClr val="bg1"/>
                </a:solidFill>
              </a:rPr>
              <a:t>--- High modulus and glass transition temperatures</a:t>
            </a:r>
          </a:p>
          <a:p>
            <a:pPr algn="ctr"/>
            <a:r>
              <a:rPr lang="en-US" b="1" dirty="0">
                <a:solidFill>
                  <a:schemeClr val="bg1"/>
                </a:solidFill>
              </a:rPr>
              <a:t>--- Ability to tailor properties for a wide range of applications</a:t>
            </a:r>
          </a:p>
          <a:p>
            <a:pPr algn="ctr"/>
            <a:r>
              <a:rPr lang="en-US" b="1" dirty="0">
                <a:solidFill>
                  <a:schemeClr val="bg1"/>
                </a:solidFill>
              </a:rPr>
              <a:t>--- Good fatigue resistance</a:t>
            </a:r>
          </a:p>
          <a:p>
            <a:pPr algn="ctr"/>
            <a:r>
              <a:rPr lang="en-US" b="1" dirty="0">
                <a:solidFill>
                  <a:schemeClr val="bg1"/>
                </a:solidFill>
              </a:rPr>
              <a:t>--- Easy to mold and bond to a variety of substrates or other composites</a:t>
            </a:r>
          </a:p>
          <a:p>
            <a:pPr algn="ctr"/>
            <a:r>
              <a:rPr lang="en-US" b="1" dirty="0">
                <a:solidFill>
                  <a:schemeClr val="bg1"/>
                </a:solidFill>
              </a:rPr>
              <a:t>--- Low thermal expansion (along with ability to tailor the CTE in the X, Y, and Z direction)</a:t>
            </a:r>
          </a:p>
          <a:p>
            <a:pPr algn="ctr"/>
            <a:r>
              <a:rPr lang="en-US" b="1" dirty="0">
                <a:solidFill>
                  <a:schemeClr val="bg1"/>
                </a:solidFill>
              </a:rPr>
              <a:t>Tailorable electrical properties</a:t>
            </a:r>
          </a:p>
          <a:p>
            <a:pPr lvl="1" algn="ctr"/>
            <a:r>
              <a:rPr lang="en-US" b="1" dirty="0">
                <a:solidFill>
                  <a:schemeClr val="bg1"/>
                </a:solidFill>
              </a:rPr>
              <a:t>--- Insulating composites with non-conductive fillers such as glass fibers and silica fillers</a:t>
            </a:r>
          </a:p>
          <a:p>
            <a:pPr lvl="1" algn="ctr"/>
            <a:r>
              <a:rPr lang="en-US" b="1" dirty="0">
                <a:solidFill>
                  <a:schemeClr val="bg1"/>
                </a:solidFill>
              </a:rPr>
              <a:t>Conductive composites using silver flake or powders</a:t>
            </a:r>
          </a:p>
        </p:txBody>
      </p:sp>
      <p:sp>
        <p:nvSpPr>
          <p:cNvPr id="5" name="Rectangle 4">
            <a:extLst>
              <a:ext uri="{FF2B5EF4-FFF2-40B4-BE49-F238E27FC236}">
                <a16:creationId xmlns:a16="http://schemas.microsoft.com/office/drawing/2014/main" id="{7F5C5BA0-C45C-4163-835D-5EB5CE88BB0E}"/>
              </a:ext>
            </a:extLst>
          </p:cNvPr>
          <p:cNvSpPr/>
          <p:nvPr/>
        </p:nvSpPr>
        <p:spPr>
          <a:xfrm>
            <a:off x="2968487" y="940904"/>
            <a:ext cx="5857461" cy="6891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Advantages of Polymers Composites</a:t>
            </a:r>
          </a:p>
        </p:txBody>
      </p:sp>
    </p:spTree>
    <p:extLst>
      <p:ext uri="{BB962C8B-B14F-4D97-AF65-F5344CB8AC3E}">
        <p14:creationId xmlns:p14="http://schemas.microsoft.com/office/powerpoint/2010/main" val="688974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76173D-D854-4419-946D-CCE66B8EB9B3}"/>
              </a:ext>
            </a:extLst>
          </p:cNvPr>
          <p:cNvSpPr/>
          <p:nvPr/>
        </p:nvSpPr>
        <p:spPr>
          <a:xfrm>
            <a:off x="1113183" y="993913"/>
            <a:ext cx="10296939" cy="473102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 Advanced composites have a high cost of raw materials</a:t>
            </a:r>
          </a:p>
          <a:p>
            <a:pPr algn="ctr"/>
            <a:r>
              <a:rPr lang="en-US" b="1" dirty="0">
                <a:solidFill>
                  <a:schemeClr val="bg1"/>
                </a:solidFill>
              </a:rPr>
              <a:t>--- Complex manufacturing processes are typically required to ensure low voids and porosity</a:t>
            </a:r>
          </a:p>
          <a:p>
            <a:pPr algn="ctr"/>
            <a:r>
              <a:rPr lang="en-US" b="1" dirty="0">
                <a:solidFill>
                  <a:schemeClr val="bg1"/>
                </a:solidFill>
              </a:rPr>
              <a:t>---- Long development times</a:t>
            </a:r>
          </a:p>
          <a:p>
            <a:pPr algn="ctr"/>
            <a:r>
              <a:rPr lang="en-US" b="1" dirty="0">
                <a:solidFill>
                  <a:schemeClr val="bg1"/>
                </a:solidFill>
              </a:rPr>
              <a:t>--- Low ductility</a:t>
            </a:r>
          </a:p>
          <a:p>
            <a:pPr algn="ctr"/>
            <a:r>
              <a:rPr lang="en-US" b="1" dirty="0">
                <a:solidFill>
                  <a:schemeClr val="bg1"/>
                </a:solidFill>
              </a:rPr>
              <a:t>--- Damage susceptibility and the potential for hidden damage (hard to inspect)</a:t>
            </a:r>
          </a:p>
          <a:p>
            <a:pPr algn="ctr"/>
            <a:r>
              <a:rPr lang="en-US" b="1" dirty="0">
                <a:solidFill>
                  <a:schemeClr val="bg1"/>
                </a:solidFill>
              </a:rPr>
              <a:t>--- Need careful resin selection to minimize moisture and solvent attack</a:t>
            </a:r>
          </a:p>
        </p:txBody>
      </p:sp>
      <p:sp>
        <p:nvSpPr>
          <p:cNvPr id="5" name="Rectangle 4">
            <a:extLst>
              <a:ext uri="{FF2B5EF4-FFF2-40B4-BE49-F238E27FC236}">
                <a16:creationId xmlns:a16="http://schemas.microsoft.com/office/drawing/2014/main" id="{8E65D597-E955-42CA-897C-49FDC9E9AE0D}"/>
              </a:ext>
            </a:extLst>
          </p:cNvPr>
          <p:cNvSpPr/>
          <p:nvPr/>
        </p:nvSpPr>
        <p:spPr>
          <a:xfrm>
            <a:off x="3167269" y="1378226"/>
            <a:ext cx="5857461" cy="6891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Disadvantages of Polymers Composites</a:t>
            </a:r>
          </a:p>
        </p:txBody>
      </p:sp>
    </p:spTree>
    <p:extLst>
      <p:ext uri="{BB962C8B-B14F-4D97-AF65-F5344CB8AC3E}">
        <p14:creationId xmlns:p14="http://schemas.microsoft.com/office/powerpoint/2010/main" val="126587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FEF14B-3046-499E-88C2-065DCBDAC9D4}"/>
              </a:ext>
            </a:extLst>
          </p:cNvPr>
          <p:cNvPicPr>
            <a:picLocks noChangeAspect="1"/>
          </p:cNvPicPr>
          <p:nvPr/>
        </p:nvPicPr>
        <p:blipFill>
          <a:blip r:embed="rId2"/>
          <a:stretch>
            <a:fillRect/>
          </a:stretch>
        </p:blipFill>
        <p:spPr>
          <a:xfrm>
            <a:off x="530087" y="437322"/>
            <a:ext cx="10972799" cy="5936974"/>
          </a:xfrm>
          <a:prstGeom prst="rect">
            <a:avLst/>
          </a:prstGeom>
        </p:spPr>
      </p:pic>
    </p:spTree>
    <p:extLst>
      <p:ext uri="{BB962C8B-B14F-4D97-AF65-F5344CB8AC3E}">
        <p14:creationId xmlns:p14="http://schemas.microsoft.com/office/powerpoint/2010/main" val="2086013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E28A34-EAD2-403D-B068-D35E40FD886C}"/>
              </a:ext>
            </a:extLst>
          </p:cNvPr>
          <p:cNvPicPr>
            <a:picLocks noChangeAspect="1"/>
          </p:cNvPicPr>
          <p:nvPr/>
        </p:nvPicPr>
        <p:blipFill>
          <a:blip r:embed="rId2"/>
          <a:stretch>
            <a:fillRect/>
          </a:stretch>
        </p:blipFill>
        <p:spPr>
          <a:xfrm>
            <a:off x="954157" y="318052"/>
            <a:ext cx="10866782" cy="6228521"/>
          </a:xfrm>
          <a:prstGeom prst="rect">
            <a:avLst/>
          </a:prstGeom>
        </p:spPr>
      </p:pic>
    </p:spTree>
    <p:extLst>
      <p:ext uri="{BB962C8B-B14F-4D97-AF65-F5344CB8AC3E}">
        <p14:creationId xmlns:p14="http://schemas.microsoft.com/office/powerpoint/2010/main" val="227444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226334-6C6C-485E-AA32-13482BC1EADD}"/>
              </a:ext>
            </a:extLst>
          </p:cNvPr>
          <p:cNvSpPr/>
          <p:nvPr/>
        </p:nvSpPr>
        <p:spPr>
          <a:xfrm>
            <a:off x="4475921" y="83823"/>
            <a:ext cx="3505200" cy="34024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bg1"/>
                </a:solidFill>
                <a:latin typeface="Arial Black" panose="020B0A04020102020204" pitchFamily="34" charset="0"/>
              </a:rPr>
              <a:t>Kinds of IPNs</a:t>
            </a:r>
          </a:p>
        </p:txBody>
      </p:sp>
      <p:sp>
        <p:nvSpPr>
          <p:cNvPr id="5" name="Rectangle 4">
            <a:extLst>
              <a:ext uri="{FF2B5EF4-FFF2-40B4-BE49-F238E27FC236}">
                <a16:creationId xmlns:a16="http://schemas.microsoft.com/office/drawing/2014/main" id="{67B04EA5-B425-402C-A8AE-1E030F87D7D8}"/>
              </a:ext>
            </a:extLst>
          </p:cNvPr>
          <p:cNvSpPr/>
          <p:nvPr/>
        </p:nvSpPr>
        <p:spPr>
          <a:xfrm>
            <a:off x="530087" y="1001909"/>
            <a:ext cx="10813774" cy="13914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42D691A1-34F6-4C44-8405-12C57A51E940}"/>
              </a:ext>
            </a:extLst>
          </p:cNvPr>
          <p:cNvSpPr/>
          <p:nvPr/>
        </p:nvSpPr>
        <p:spPr>
          <a:xfrm>
            <a:off x="1033671" y="1361879"/>
            <a:ext cx="10164416" cy="923330"/>
          </a:xfrm>
          <a:prstGeom prst="rect">
            <a:avLst/>
          </a:prstGeom>
        </p:spPr>
        <p:txBody>
          <a:bodyPr wrap="square">
            <a:spAutoFit/>
          </a:bodyPr>
          <a:lstStyle/>
          <a:p>
            <a:r>
              <a:rPr lang="en-US" b="1" u="sng" dirty="0">
                <a:solidFill>
                  <a:schemeClr val="bg1"/>
                </a:solidFill>
                <a:latin typeface="Georgia" panose="02040502050405020303" pitchFamily="18" charset="0"/>
              </a:rPr>
              <a:t>Sequential IPN</a:t>
            </a:r>
            <a:r>
              <a:rPr lang="en-US" b="1" dirty="0">
                <a:solidFill>
                  <a:schemeClr val="bg1"/>
                </a:solidFill>
                <a:latin typeface="Georgia" panose="02040502050405020303" pitchFamily="18" charset="0"/>
              </a:rPr>
              <a:t>. </a:t>
            </a:r>
            <a:r>
              <a:rPr lang="en-US" dirty="0">
                <a:solidFill>
                  <a:schemeClr val="bg1"/>
                </a:solidFill>
                <a:latin typeface="Book Antiqua" panose="02040602050305030304" pitchFamily="18" charset="0"/>
              </a:rPr>
              <a:t>Polymer network I is made. Monomer II plus cross-linker and activator are swollen into network I and polymerized in situ.</a:t>
            </a:r>
          </a:p>
          <a:p>
            <a:endParaRPr lang="en-US" dirty="0">
              <a:solidFill>
                <a:schemeClr val="bg1"/>
              </a:solidFill>
              <a:latin typeface="Book Antiqua" panose="02040602050305030304" pitchFamily="18" charset="0"/>
            </a:endParaRPr>
          </a:p>
        </p:txBody>
      </p:sp>
      <p:pic>
        <p:nvPicPr>
          <p:cNvPr id="8" name="Picture 7">
            <a:extLst>
              <a:ext uri="{FF2B5EF4-FFF2-40B4-BE49-F238E27FC236}">
                <a16:creationId xmlns:a16="http://schemas.microsoft.com/office/drawing/2014/main" id="{A0FAF157-A870-4E36-82CB-52F8490C106C}"/>
              </a:ext>
            </a:extLst>
          </p:cNvPr>
          <p:cNvPicPr>
            <a:picLocks noChangeAspect="1"/>
          </p:cNvPicPr>
          <p:nvPr/>
        </p:nvPicPr>
        <p:blipFill>
          <a:blip r:embed="rId2"/>
          <a:stretch>
            <a:fillRect/>
          </a:stretch>
        </p:blipFill>
        <p:spPr>
          <a:xfrm>
            <a:off x="3423017" y="2753357"/>
            <a:ext cx="5611008" cy="3210373"/>
          </a:xfrm>
          <a:prstGeom prst="rect">
            <a:avLst/>
          </a:prstGeom>
        </p:spPr>
      </p:pic>
    </p:spTree>
    <p:extLst>
      <p:ext uri="{BB962C8B-B14F-4D97-AF65-F5344CB8AC3E}">
        <p14:creationId xmlns:p14="http://schemas.microsoft.com/office/powerpoint/2010/main" val="35336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D339E2-5E29-458B-A276-6054B594440E}"/>
              </a:ext>
            </a:extLst>
          </p:cNvPr>
          <p:cNvSpPr/>
          <p:nvPr/>
        </p:nvSpPr>
        <p:spPr>
          <a:xfrm>
            <a:off x="4475921" y="83823"/>
            <a:ext cx="3505200" cy="34024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bg1"/>
                </a:solidFill>
                <a:latin typeface="Arial Black" panose="020B0A04020102020204" pitchFamily="34" charset="0"/>
              </a:rPr>
              <a:t>Kinds of IPNs</a:t>
            </a:r>
          </a:p>
        </p:txBody>
      </p:sp>
      <p:sp>
        <p:nvSpPr>
          <p:cNvPr id="5" name="Rectangle 4">
            <a:extLst>
              <a:ext uri="{FF2B5EF4-FFF2-40B4-BE49-F238E27FC236}">
                <a16:creationId xmlns:a16="http://schemas.microsoft.com/office/drawing/2014/main" id="{A44485B4-E47A-4020-B837-43008018C8A0}"/>
              </a:ext>
            </a:extLst>
          </p:cNvPr>
          <p:cNvSpPr/>
          <p:nvPr/>
        </p:nvSpPr>
        <p:spPr>
          <a:xfrm>
            <a:off x="689112" y="594193"/>
            <a:ext cx="10813774" cy="12854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u="sng" dirty="0"/>
              <a:t>Simultaneous interpenetrating network (SIN</a:t>
            </a:r>
            <a:r>
              <a:rPr lang="en-US" dirty="0"/>
              <a:t>). The monomers</a:t>
            </a:r>
            <a:r>
              <a:rPr lang="ar-IQ" dirty="0"/>
              <a:t> </a:t>
            </a:r>
            <a:r>
              <a:rPr lang="en-US" dirty="0"/>
              <a:t>or prepolymers plus cross-linkers and activators of both</a:t>
            </a:r>
            <a:r>
              <a:rPr lang="ar-IQ" dirty="0"/>
              <a:t> </a:t>
            </a:r>
            <a:r>
              <a:rPr lang="en-US" dirty="0"/>
              <a:t>networks are mixed</a:t>
            </a:r>
          </a:p>
          <a:p>
            <a:endParaRPr lang="en-US" dirty="0"/>
          </a:p>
          <a:p>
            <a:endParaRPr lang="en-US" dirty="0"/>
          </a:p>
        </p:txBody>
      </p:sp>
      <p:pic>
        <p:nvPicPr>
          <p:cNvPr id="7" name="Picture 6">
            <a:extLst>
              <a:ext uri="{FF2B5EF4-FFF2-40B4-BE49-F238E27FC236}">
                <a16:creationId xmlns:a16="http://schemas.microsoft.com/office/drawing/2014/main" id="{B7971DFE-A48D-4953-99A2-BDD1FD7312BE}"/>
              </a:ext>
            </a:extLst>
          </p:cNvPr>
          <p:cNvPicPr>
            <a:picLocks noChangeAspect="1"/>
          </p:cNvPicPr>
          <p:nvPr/>
        </p:nvPicPr>
        <p:blipFill>
          <a:blip r:embed="rId2"/>
          <a:stretch>
            <a:fillRect/>
          </a:stretch>
        </p:blipFill>
        <p:spPr>
          <a:xfrm>
            <a:off x="1106556" y="2049777"/>
            <a:ext cx="9978887" cy="3754675"/>
          </a:xfrm>
          <a:prstGeom prst="rect">
            <a:avLst/>
          </a:prstGeom>
        </p:spPr>
      </p:pic>
    </p:spTree>
    <p:extLst>
      <p:ext uri="{BB962C8B-B14F-4D97-AF65-F5344CB8AC3E}">
        <p14:creationId xmlns:p14="http://schemas.microsoft.com/office/powerpoint/2010/main" val="338698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158D9B-4587-42E8-8AAB-05FCC80CD897}"/>
              </a:ext>
            </a:extLst>
          </p:cNvPr>
          <p:cNvSpPr/>
          <p:nvPr/>
        </p:nvSpPr>
        <p:spPr>
          <a:xfrm>
            <a:off x="4475921" y="83823"/>
            <a:ext cx="3505200" cy="34024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u="sng" dirty="0">
                <a:solidFill>
                  <a:schemeClr val="bg1"/>
                </a:solidFill>
                <a:latin typeface="Arial Black" panose="020B0A04020102020204" pitchFamily="34" charset="0"/>
              </a:rPr>
              <a:t>Kinds of IPNs</a:t>
            </a:r>
          </a:p>
        </p:txBody>
      </p:sp>
      <p:sp>
        <p:nvSpPr>
          <p:cNvPr id="5" name="Rectangle 4">
            <a:extLst>
              <a:ext uri="{FF2B5EF4-FFF2-40B4-BE49-F238E27FC236}">
                <a16:creationId xmlns:a16="http://schemas.microsoft.com/office/drawing/2014/main" id="{20FB8C17-0774-452B-B14D-0E8B17D0C9DB}"/>
              </a:ext>
            </a:extLst>
          </p:cNvPr>
          <p:cNvSpPr/>
          <p:nvPr/>
        </p:nvSpPr>
        <p:spPr>
          <a:xfrm>
            <a:off x="689112" y="594193"/>
            <a:ext cx="10813774" cy="10225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u="sng" dirty="0"/>
              <a:t>Latex IPN</a:t>
            </a:r>
            <a:r>
              <a:rPr lang="en-US" b="1" dirty="0"/>
              <a:t>. </a:t>
            </a:r>
            <a:r>
              <a:rPr lang="en-US" dirty="0"/>
              <a:t>The IPNs are made in the form of latexes, frequently with a core and shell structure</a:t>
            </a:r>
          </a:p>
        </p:txBody>
      </p:sp>
      <p:sp>
        <p:nvSpPr>
          <p:cNvPr id="7" name="Rectangle 6">
            <a:extLst>
              <a:ext uri="{FF2B5EF4-FFF2-40B4-BE49-F238E27FC236}">
                <a16:creationId xmlns:a16="http://schemas.microsoft.com/office/drawing/2014/main" id="{41C70951-8574-4669-A836-8BCCE3BA5492}"/>
              </a:ext>
            </a:extLst>
          </p:cNvPr>
          <p:cNvSpPr/>
          <p:nvPr/>
        </p:nvSpPr>
        <p:spPr>
          <a:xfrm>
            <a:off x="689112" y="1786888"/>
            <a:ext cx="10813774" cy="20694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u="sng" dirty="0">
                <a:latin typeface="Georgia" panose="02040502050405020303" pitchFamily="18" charset="0"/>
              </a:rPr>
              <a:t>Thermoplastic IPN</a:t>
            </a:r>
            <a:r>
              <a:rPr lang="en-US" b="1" dirty="0">
                <a:latin typeface="Georgia" panose="02040502050405020303" pitchFamily="18" charset="0"/>
              </a:rPr>
              <a:t>. </a:t>
            </a:r>
            <a:r>
              <a:rPr lang="en-US" dirty="0">
                <a:latin typeface="Book Antiqua" panose="02040602050305030304" pitchFamily="18" charset="0"/>
              </a:rPr>
              <a:t>Thermoplastic IPN materials are hybrids between polymer blends and IPNs that involve physical crosslinks rather than chemical cross-links. Thus, these materials flow at elevated temperatures, similar to the thermoplastic elastomers, and at use temperature, they are cross-linked</a:t>
            </a:r>
            <a:endParaRPr lang="en-US" dirty="0"/>
          </a:p>
          <a:p>
            <a:endParaRPr lang="en-US" dirty="0">
              <a:latin typeface="Book Antiqua" panose="02040602050305030304" pitchFamily="18" charset="0"/>
            </a:endParaRPr>
          </a:p>
          <a:p>
            <a:endParaRPr lang="en-US" dirty="0">
              <a:latin typeface="Book Antiqua" panose="02040602050305030304" pitchFamily="18" charset="0"/>
            </a:endParaRPr>
          </a:p>
          <a:p>
            <a:endParaRPr lang="en-US" dirty="0">
              <a:latin typeface="Book Antiqua" panose="02040602050305030304" pitchFamily="18" charset="0"/>
            </a:endParaRPr>
          </a:p>
          <a:p>
            <a:endParaRPr lang="en-US" dirty="0">
              <a:latin typeface="Book Antiqua" panose="02040602050305030304" pitchFamily="18" charset="0"/>
            </a:endParaRPr>
          </a:p>
        </p:txBody>
      </p:sp>
      <p:sp>
        <p:nvSpPr>
          <p:cNvPr id="8" name="Rectangle 7">
            <a:extLst>
              <a:ext uri="{FF2B5EF4-FFF2-40B4-BE49-F238E27FC236}">
                <a16:creationId xmlns:a16="http://schemas.microsoft.com/office/drawing/2014/main" id="{7C3D68B6-E320-484D-97D3-F15ED0309EE8}"/>
              </a:ext>
            </a:extLst>
          </p:cNvPr>
          <p:cNvSpPr/>
          <p:nvPr/>
        </p:nvSpPr>
        <p:spPr>
          <a:xfrm>
            <a:off x="689112" y="4081670"/>
            <a:ext cx="10813774" cy="1524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b="1" u="sng" dirty="0"/>
              <a:t>Semi-IPN</a:t>
            </a:r>
            <a:r>
              <a:rPr lang="en-US" b="1" dirty="0"/>
              <a:t>. </a:t>
            </a:r>
            <a:r>
              <a:rPr lang="en-US" dirty="0"/>
              <a:t>Compositions in which one or more polymers </a:t>
            </a:r>
            <a:r>
              <a:rPr lang="en-US" dirty="0" err="1"/>
              <a:t>arecross</a:t>
            </a:r>
            <a:r>
              <a:rPr lang="en-US" dirty="0"/>
              <a:t>-linked and one or more polymers are linear or </a:t>
            </a:r>
            <a:r>
              <a:rPr lang="en-US" dirty="0" err="1"/>
              <a:t>branchedare</a:t>
            </a:r>
            <a:r>
              <a:rPr lang="en-US" dirty="0"/>
              <a:t> semi-IPN (SIPN).</a:t>
            </a:r>
          </a:p>
          <a:p>
            <a:endParaRPr lang="en-US" dirty="0"/>
          </a:p>
          <a:p>
            <a:endParaRPr lang="en-US" dirty="0"/>
          </a:p>
        </p:txBody>
      </p:sp>
    </p:spTree>
    <p:extLst>
      <p:ext uri="{BB962C8B-B14F-4D97-AF65-F5344CB8AC3E}">
        <p14:creationId xmlns:p14="http://schemas.microsoft.com/office/powerpoint/2010/main" val="2636643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139282-995F-44AC-AA16-F7DE8C3359A7}"/>
              </a:ext>
            </a:extLst>
          </p:cNvPr>
          <p:cNvSpPr/>
          <p:nvPr/>
        </p:nvSpPr>
        <p:spPr>
          <a:xfrm>
            <a:off x="3922643" y="344558"/>
            <a:ext cx="4797287" cy="6228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Composite Materials</a:t>
            </a:r>
          </a:p>
        </p:txBody>
      </p:sp>
      <p:sp>
        <p:nvSpPr>
          <p:cNvPr id="5" name="Rectangle 4">
            <a:extLst>
              <a:ext uri="{FF2B5EF4-FFF2-40B4-BE49-F238E27FC236}">
                <a16:creationId xmlns:a16="http://schemas.microsoft.com/office/drawing/2014/main" id="{6FCC856C-4268-4661-9116-9828EFCFF977}"/>
              </a:ext>
            </a:extLst>
          </p:cNvPr>
          <p:cNvSpPr/>
          <p:nvPr/>
        </p:nvSpPr>
        <p:spPr>
          <a:xfrm>
            <a:off x="371061" y="1139687"/>
            <a:ext cx="11648661" cy="17227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A composite material is a combination of two materials with different physical and chemical properties. When they are combined they create a material which is </a:t>
            </a:r>
            <a:r>
              <a:rPr lang="en-US" b="1" dirty="0" err="1"/>
              <a:t>specialised</a:t>
            </a:r>
            <a:r>
              <a:rPr lang="en-US" b="1" dirty="0"/>
              <a:t> to do a certain job, for instance to become stronger, lighter or resistant to electricity. They can also improve strength and stiffness. The reason for their use over traditional materials is because they improve the properties of their base materials and are applicable in many situations.</a:t>
            </a:r>
            <a:endParaRPr lang="en-US" dirty="0"/>
          </a:p>
        </p:txBody>
      </p:sp>
      <p:sp>
        <p:nvSpPr>
          <p:cNvPr id="6" name="Rectangle 1">
            <a:extLst>
              <a:ext uri="{FF2B5EF4-FFF2-40B4-BE49-F238E27FC236}">
                <a16:creationId xmlns:a16="http://schemas.microsoft.com/office/drawing/2014/main" id="{3019B073-F1C5-42E3-940F-A3BB715F74BA}"/>
              </a:ext>
            </a:extLst>
          </p:cNvPr>
          <p:cNvSpPr>
            <a:spLocks noChangeArrowheads="1"/>
          </p:cNvSpPr>
          <p:nvPr/>
        </p:nvSpPr>
        <p:spPr bwMode="auto">
          <a:xfrm>
            <a:off x="1192695" y="36443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a:ln>
                  <a:noFill/>
                </a:ln>
                <a:solidFill>
                  <a:srgbClr val="363636"/>
                </a:solidFill>
                <a:effectLst/>
                <a:latin typeface="Open Sans"/>
              </a:rPr>
              <a:t>eramic matrix composite:</a:t>
            </a:r>
            <a:r>
              <a:rPr kumimoji="0" lang="en-US" altLang="en-US" sz="1200" b="0" i="0" u="none" strike="noStrike" cap="none" normalizeH="0" baseline="0">
                <a:ln>
                  <a:noFill/>
                </a:ln>
                <a:solidFill>
                  <a:srgbClr val="363636"/>
                </a:solidFill>
                <a:effectLst/>
                <a:latin typeface="Open Sans"/>
              </a:rPr>
              <a:t> Ceramic spread out in a ceramic matrix. These are better than normal ceramics as they are thermal shock and fracture resistant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a:ln>
                  <a:noFill/>
                </a:ln>
                <a:solidFill>
                  <a:srgbClr val="363636"/>
                </a:solidFill>
                <a:effectLst/>
                <a:latin typeface="Open Sans"/>
              </a:rPr>
              <a:t>Metal matrix composite</a:t>
            </a:r>
            <a:r>
              <a:rPr kumimoji="0" lang="en-US" altLang="en-US" sz="1200" b="0" i="0" u="none" strike="noStrike" cap="none" normalizeH="0" baseline="0">
                <a:ln>
                  <a:noFill/>
                </a:ln>
                <a:solidFill>
                  <a:srgbClr val="363636"/>
                </a:solidFill>
                <a:effectLst/>
                <a:latin typeface="Open Sans"/>
              </a:rPr>
              <a:t>: A metal spread throughout a matrix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a:ln>
                  <a:noFill/>
                </a:ln>
                <a:solidFill>
                  <a:srgbClr val="363636"/>
                </a:solidFill>
                <a:effectLst/>
                <a:latin typeface="Open Sans"/>
              </a:rPr>
              <a:t>Reinforced concrete</a:t>
            </a:r>
            <a:r>
              <a:rPr kumimoji="0" lang="en-US" altLang="en-US" sz="1200" b="0" i="0" u="none" strike="noStrike" cap="none" normalizeH="0" baseline="0">
                <a:ln>
                  <a:noFill/>
                </a:ln>
                <a:solidFill>
                  <a:srgbClr val="363636"/>
                </a:solidFill>
                <a:effectLst/>
                <a:latin typeface="Open Sans"/>
              </a:rPr>
              <a:t>: Concrete strengthened by a material with high tensile strength such as steel reinforcing bars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a:ln>
                  <a:noFill/>
                </a:ln>
                <a:solidFill>
                  <a:srgbClr val="363636"/>
                </a:solidFill>
                <a:effectLst/>
                <a:latin typeface="Open Sans"/>
              </a:rPr>
              <a:t>Glass fibre reinforced concrete</a:t>
            </a:r>
            <a:r>
              <a:rPr kumimoji="0" lang="en-US" altLang="en-US" sz="1200" b="0" i="0" u="none" strike="noStrike" cap="none" normalizeH="0" baseline="0">
                <a:ln>
                  <a:noFill/>
                </a:ln>
                <a:solidFill>
                  <a:srgbClr val="363636"/>
                </a:solidFill>
                <a:effectLst/>
                <a:latin typeface="Open Sans"/>
              </a:rPr>
              <a:t>: Concrete which is poured into a glass fibre structure with high zirconia content</a:t>
            </a:r>
            <a:r>
              <a:rPr kumimoji="0" lang="en-US" altLang="en-US" sz="11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C54EC229-AA44-45B1-94CE-BCA0D59A619A}"/>
              </a:ext>
            </a:extLst>
          </p:cNvPr>
          <p:cNvSpPr>
            <a:spLocks noChangeArrowheads="1"/>
          </p:cNvSpPr>
          <p:nvPr/>
        </p:nvSpPr>
        <p:spPr bwMode="auto">
          <a:xfrm>
            <a:off x="1192695" y="4956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err="1">
                <a:ln>
                  <a:noFill/>
                </a:ln>
                <a:solidFill>
                  <a:srgbClr val="363636"/>
                </a:solidFill>
                <a:effectLst/>
                <a:latin typeface="Open Sans"/>
              </a:rPr>
              <a:t>Fibreglass</a:t>
            </a:r>
            <a:r>
              <a:rPr kumimoji="0" lang="en-US" altLang="en-US" sz="1200" b="0" i="0" u="none" strike="noStrike" cap="none" normalizeH="0" baseline="0" dirty="0">
                <a:ln>
                  <a:noFill/>
                </a:ln>
                <a:solidFill>
                  <a:srgbClr val="363636"/>
                </a:solidFill>
                <a:effectLst/>
                <a:latin typeface="Open Sans"/>
              </a:rPr>
              <a:t>: Glass </a:t>
            </a:r>
            <a:r>
              <a:rPr kumimoji="0" lang="en-US" altLang="en-US" sz="1200" b="0" i="0" u="none" strike="noStrike" cap="none" normalizeH="0" baseline="0" dirty="0" err="1">
                <a:ln>
                  <a:noFill/>
                </a:ln>
                <a:solidFill>
                  <a:srgbClr val="363636"/>
                </a:solidFill>
                <a:effectLst/>
                <a:latin typeface="Open Sans"/>
              </a:rPr>
              <a:t>fibre</a:t>
            </a:r>
            <a:r>
              <a:rPr kumimoji="0" lang="en-US" altLang="en-US" sz="1200" b="0" i="0" u="none" strike="noStrike" cap="none" normalizeH="0" baseline="0" dirty="0">
                <a:ln>
                  <a:noFill/>
                </a:ln>
                <a:solidFill>
                  <a:srgbClr val="363636"/>
                </a:solidFill>
                <a:effectLst/>
                <a:latin typeface="Open Sans"/>
              </a:rPr>
              <a:t> combined with a plastic which is relatively inexpensive and flexible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rgbClr val="363636"/>
                </a:solidFill>
                <a:effectLst/>
                <a:latin typeface="Open Sans"/>
              </a:rPr>
              <a:t>Carbon </a:t>
            </a:r>
            <a:r>
              <a:rPr kumimoji="0" lang="en-US" altLang="en-US" sz="1200" b="1" i="0" u="none" strike="noStrike" cap="none" normalizeH="0" baseline="0" dirty="0" err="1">
                <a:ln>
                  <a:noFill/>
                </a:ln>
                <a:solidFill>
                  <a:srgbClr val="363636"/>
                </a:solidFill>
                <a:effectLst/>
                <a:latin typeface="Open Sans"/>
              </a:rPr>
              <a:t>Fibre</a:t>
            </a:r>
            <a:r>
              <a:rPr kumimoji="0" lang="en-US" altLang="en-US" sz="1200" b="1" i="0" u="none" strike="noStrike" cap="none" normalizeH="0" baseline="0" dirty="0">
                <a:ln>
                  <a:noFill/>
                </a:ln>
                <a:solidFill>
                  <a:srgbClr val="363636"/>
                </a:solidFill>
                <a:effectLst/>
                <a:latin typeface="Open Sans"/>
              </a:rPr>
              <a:t> reinforced polymer</a:t>
            </a:r>
            <a:r>
              <a:rPr kumimoji="0" lang="en-US" altLang="en-US" sz="1200" b="0" i="0" u="none" strike="noStrike" cap="none" normalizeH="0" baseline="0" dirty="0">
                <a:ln>
                  <a:noFill/>
                </a:ln>
                <a:solidFill>
                  <a:srgbClr val="363636"/>
                </a:solidFill>
                <a:effectLst/>
                <a:latin typeface="Open Sans"/>
              </a:rPr>
              <a:t>: Carbon </a:t>
            </a:r>
            <a:r>
              <a:rPr kumimoji="0" lang="en-US" altLang="en-US" sz="1200" b="0" i="0" u="none" strike="noStrike" cap="none" normalizeH="0" baseline="0" dirty="0" err="1">
                <a:ln>
                  <a:noFill/>
                </a:ln>
                <a:solidFill>
                  <a:srgbClr val="363636"/>
                </a:solidFill>
                <a:effectLst/>
                <a:latin typeface="Open Sans"/>
              </a:rPr>
              <a:t>fibre</a:t>
            </a:r>
            <a:r>
              <a:rPr kumimoji="0" lang="en-US" altLang="en-US" sz="1200" b="0" i="0" u="none" strike="noStrike" cap="none" normalizeH="0" baseline="0" dirty="0">
                <a:ln>
                  <a:noFill/>
                </a:ln>
                <a:solidFill>
                  <a:srgbClr val="363636"/>
                </a:solidFill>
                <a:effectLst/>
                <a:latin typeface="Open Sans"/>
              </a:rPr>
              <a:t> set in plastic which has a high strength-to-weight ratio</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020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5A57A64-D3D0-431C-8D7D-74D0FB759810}"/>
              </a:ext>
            </a:extLst>
          </p:cNvPr>
          <p:cNvPicPr>
            <a:picLocks noChangeAspect="1"/>
          </p:cNvPicPr>
          <p:nvPr/>
        </p:nvPicPr>
        <p:blipFill>
          <a:blip r:embed="rId2"/>
          <a:stretch>
            <a:fillRect/>
          </a:stretch>
        </p:blipFill>
        <p:spPr>
          <a:xfrm>
            <a:off x="357810" y="304800"/>
            <a:ext cx="11436626" cy="5976730"/>
          </a:xfrm>
          <a:prstGeom prst="rect">
            <a:avLst/>
          </a:prstGeom>
        </p:spPr>
      </p:pic>
    </p:spTree>
    <p:extLst>
      <p:ext uri="{BB962C8B-B14F-4D97-AF65-F5344CB8AC3E}">
        <p14:creationId xmlns:p14="http://schemas.microsoft.com/office/powerpoint/2010/main" val="199166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1FBA83-DB59-4E52-B494-4905C2296C18}"/>
              </a:ext>
            </a:extLst>
          </p:cNvPr>
          <p:cNvPicPr>
            <a:picLocks noChangeAspect="1"/>
          </p:cNvPicPr>
          <p:nvPr/>
        </p:nvPicPr>
        <p:blipFill>
          <a:blip r:embed="rId2"/>
          <a:stretch>
            <a:fillRect/>
          </a:stretch>
        </p:blipFill>
        <p:spPr>
          <a:xfrm>
            <a:off x="490330" y="304800"/>
            <a:ext cx="11542644" cy="6016487"/>
          </a:xfrm>
          <a:prstGeom prst="rect">
            <a:avLst/>
          </a:prstGeom>
        </p:spPr>
      </p:pic>
    </p:spTree>
    <p:extLst>
      <p:ext uri="{BB962C8B-B14F-4D97-AF65-F5344CB8AC3E}">
        <p14:creationId xmlns:p14="http://schemas.microsoft.com/office/powerpoint/2010/main" val="121717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58990F7-110D-4A9C-B8D3-3C25A5D8FF05}"/>
              </a:ext>
            </a:extLst>
          </p:cNvPr>
          <p:cNvPicPr>
            <a:picLocks noChangeAspect="1"/>
          </p:cNvPicPr>
          <p:nvPr/>
        </p:nvPicPr>
        <p:blipFill>
          <a:blip r:embed="rId2"/>
          <a:stretch>
            <a:fillRect/>
          </a:stretch>
        </p:blipFill>
        <p:spPr>
          <a:xfrm>
            <a:off x="344557" y="1258957"/>
            <a:ext cx="11423373" cy="5062330"/>
          </a:xfrm>
          <a:prstGeom prst="rect">
            <a:avLst/>
          </a:prstGeom>
        </p:spPr>
      </p:pic>
      <p:sp>
        <p:nvSpPr>
          <p:cNvPr id="6" name="Rectangle 5">
            <a:extLst>
              <a:ext uri="{FF2B5EF4-FFF2-40B4-BE49-F238E27FC236}">
                <a16:creationId xmlns:a16="http://schemas.microsoft.com/office/drawing/2014/main" id="{094E2B0A-F10D-4A67-8BA3-EB49CFBC6927}"/>
              </a:ext>
            </a:extLst>
          </p:cNvPr>
          <p:cNvSpPr/>
          <p:nvPr/>
        </p:nvSpPr>
        <p:spPr>
          <a:xfrm>
            <a:off x="3922643" y="344558"/>
            <a:ext cx="4797287" cy="6228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bg1"/>
                </a:solidFill>
                <a:latin typeface="Arial Black" panose="020B0A04020102020204" pitchFamily="34" charset="0"/>
              </a:rPr>
              <a:t>Types of Reinforced Materials</a:t>
            </a:r>
          </a:p>
        </p:txBody>
      </p:sp>
    </p:spTree>
    <p:extLst>
      <p:ext uri="{BB962C8B-B14F-4D97-AF65-F5344CB8AC3E}">
        <p14:creationId xmlns:p14="http://schemas.microsoft.com/office/powerpoint/2010/main" val="78892024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91</TotalTime>
  <Words>495</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Arial Black</vt:lpstr>
      <vt:lpstr>Book Antiqua</vt:lpstr>
      <vt:lpstr>Cambria</vt:lpstr>
      <vt:lpstr>Century Gothic</vt:lpstr>
      <vt:lpstr>Georgia</vt:lpstr>
      <vt:lpstr>MinionPro-Regular</vt:lpstr>
      <vt:lpstr>Open Sans</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9</cp:revision>
  <dcterms:created xsi:type="dcterms:W3CDTF">2021-01-24T18:26:38Z</dcterms:created>
  <dcterms:modified xsi:type="dcterms:W3CDTF">2021-02-01T16:47:14Z</dcterms:modified>
</cp:coreProperties>
</file>